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3"/>
  </p:notesMasterIdLst>
  <p:sldIdLst>
    <p:sldId id="413" r:id="rId2"/>
    <p:sldId id="372" r:id="rId3"/>
    <p:sldId id="410" r:id="rId4"/>
    <p:sldId id="416" r:id="rId5"/>
    <p:sldId id="419" r:id="rId6"/>
    <p:sldId id="417" r:id="rId7"/>
    <p:sldId id="421" r:id="rId8"/>
    <p:sldId id="420" r:id="rId9"/>
    <p:sldId id="423" r:id="rId10"/>
    <p:sldId id="102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99A"/>
    <a:srgbClr val="6BAACA"/>
    <a:srgbClr val="0DB8E3"/>
    <a:srgbClr val="75BADA"/>
    <a:srgbClr val="FFCC02"/>
    <a:srgbClr val="FF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23"/>
    <p:restoredTop sz="90560" autoAdjust="0"/>
  </p:normalViewPr>
  <p:slideViewPr>
    <p:cSldViewPr snapToGrid="0" snapToObjects="1">
      <p:cViewPr varScale="1">
        <p:scale>
          <a:sx n="97" d="100"/>
          <a:sy n="97" d="100"/>
        </p:scale>
        <p:origin x="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F87E6-4162-A844-872B-C9C7969937BD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32348-82DB-7C40-B08D-826808ED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6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2348-82DB-7C40-B08D-826808ED5B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11C5E-528C-C149-8865-4CA72B6C70F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22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/>
              <a:t>Explain what an NREN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2348-82DB-7C40-B08D-826808ED5B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4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2348-82DB-7C40-B08D-826808ED5B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find out all contact details for each NREN on GÉANT website, link </a:t>
            </a:r>
            <a:r>
              <a:rPr lang="en-GB"/>
              <a:t>on the </a:t>
            </a:r>
            <a:r>
              <a:rPr lang="en-GB" dirty="0"/>
              <a:t>right side.  Or just get in touch with us and we will be able to redirect you to the right address!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2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135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7C81C5-FF6F-4866-9182-2810DE206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2FFC42A2-46C2-4922-9773-328F3AD8EC22}"/>
              </a:ext>
            </a:extLst>
          </p:cNvPr>
          <p:cNvSpPr/>
          <p:nvPr userDrawn="1"/>
        </p:nvSpPr>
        <p:spPr>
          <a:xfrm>
            <a:off x="8768187" y="4873987"/>
            <a:ext cx="4690361" cy="1315120"/>
          </a:xfrm>
          <a:prstGeom prst="roundRect">
            <a:avLst>
              <a:gd name="adj" fmla="val 50000"/>
            </a:avLst>
          </a:prstGeom>
          <a:solidFill>
            <a:srgbClr val="75BAD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6EF54A-E752-40FE-93F1-BA1028A26DF5}"/>
              </a:ext>
            </a:extLst>
          </p:cNvPr>
          <p:cNvGrpSpPr/>
          <p:nvPr userDrawn="1"/>
        </p:nvGrpSpPr>
        <p:grpSpPr>
          <a:xfrm>
            <a:off x="-1614584" y="568918"/>
            <a:ext cx="10840433" cy="5638275"/>
            <a:chOff x="-762995" y="3748964"/>
            <a:chExt cx="10840433" cy="5638275"/>
          </a:xfrm>
          <a:solidFill>
            <a:srgbClr val="75BADA">
              <a:alpha val="15000"/>
            </a:srgbClr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5BBF4CF-AEAF-4717-92C5-CA91A2084EE6}"/>
                </a:ext>
              </a:extLst>
            </p:cNvPr>
            <p:cNvSpPr/>
            <p:nvPr/>
          </p:nvSpPr>
          <p:spPr>
            <a:xfrm>
              <a:off x="1434533" y="6002592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49">
              <a:extLst>
                <a:ext uri="{FF2B5EF4-FFF2-40B4-BE49-F238E27FC236}">
                  <a16:creationId xmlns:a16="http://schemas.microsoft.com/office/drawing/2014/main" id="{9C0F7F6E-3C23-4F63-8621-4F601FC43AC1}"/>
                </a:ext>
              </a:extLst>
            </p:cNvPr>
            <p:cNvSpPr/>
            <p:nvPr/>
          </p:nvSpPr>
          <p:spPr>
            <a:xfrm>
              <a:off x="3687087" y="6008854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50">
              <a:extLst>
                <a:ext uri="{FF2B5EF4-FFF2-40B4-BE49-F238E27FC236}">
                  <a16:creationId xmlns:a16="http://schemas.microsoft.com/office/drawing/2014/main" id="{11722B6F-6E74-4622-9563-0A880A03443D}"/>
                </a:ext>
              </a:extLst>
            </p:cNvPr>
            <p:cNvSpPr/>
            <p:nvPr/>
          </p:nvSpPr>
          <p:spPr>
            <a:xfrm>
              <a:off x="160003" y="3748964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51">
              <a:extLst>
                <a:ext uri="{FF2B5EF4-FFF2-40B4-BE49-F238E27FC236}">
                  <a16:creationId xmlns:a16="http://schemas.microsoft.com/office/drawing/2014/main" id="{81AA2602-5AA8-4E87-8E32-AE17177EC9D0}"/>
                </a:ext>
              </a:extLst>
            </p:cNvPr>
            <p:cNvSpPr/>
            <p:nvPr/>
          </p:nvSpPr>
          <p:spPr>
            <a:xfrm>
              <a:off x="4463753" y="3798083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38F99D-0E97-4AB9-B29D-5EDEB341C2F5}"/>
                </a:ext>
              </a:extLst>
            </p:cNvPr>
            <p:cNvSpPr/>
            <p:nvPr/>
          </p:nvSpPr>
          <p:spPr>
            <a:xfrm>
              <a:off x="8802909" y="380694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53">
              <a:extLst>
                <a:ext uri="{FF2B5EF4-FFF2-40B4-BE49-F238E27FC236}">
                  <a16:creationId xmlns:a16="http://schemas.microsoft.com/office/drawing/2014/main" id="{04A80AC5-7A9C-4F40-AA9F-652F7A82D9D8}"/>
                </a:ext>
              </a:extLst>
            </p:cNvPr>
            <p:cNvSpPr/>
            <p:nvPr/>
          </p:nvSpPr>
          <p:spPr>
            <a:xfrm>
              <a:off x="976500" y="8072119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228A96-FB96-4C03-8A64-583F4CB53F82}"/>
                </a:ext>
              </a:extLst>
            </p:cNvPr>
            <p:cNvSpPr/>
            <p:nvPr/>
          </p:nvSpPr>
          <p:spPr>
            <a:xfrm>
              <a:off x="-762995" y="600259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CABC6A6-C5CB-427A-B9E3-3B96B884E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9856" y="5053216"/>
            <a:ext cx="2524959" cy="956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A392C6-5B2A-43CE-8D63-00844E341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96" y="738258"/>
            <a:ext cx="7244187" cy="97316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5B46ECF-6558-4680-BAD0-C0A035E23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570" y="3001426"/>
            <a:ext cx="4504330" cy="1240374"/>
          </a:xfrm>
        </p:spPr>
        <p:txBody>
          <a:bodyPr/>
          <a:lstStyle>
            <a:lvl1pPr marL="0" indent="0">
              <a:buNone/>
              <a:defRPr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10D9EA05-6D07-4280-9003-2FF666591C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2163" y="4873625"/>
            <a:ext cx="4503737" cy="1333500"/>
          </a:xfrm>
        </p:spPr>
        <p:txBody>
          <a:bodyPr/>
          <a:lstStyle>
            <a:lvl1pPr marL="0" indent="0">
              <a:buNone/>
              <a:defRPr>
                <a:solidFill>
                  <a:srgbClr val="FFC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 date</a:t>
            </a:r>
          </a:p>
          <a:p>
            <a:pPr lvl="0"/>
            <a:r>
              <a:rPr lang="en-US" dirty="0"/>
              <a:t>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3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BE48-722B-43F1-AC62-3B5DB713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48" y="218668"/>
            <a:ext cx="10618752" cy="882564"/>
          </a:xfrm>
        </p:spPr>
        <p:txBody>
          <a:bodyPr anchor="b" anchorCtr="0">
            <a:normAutofit/>
          </a:bodyPr>
          <a:lstStyle>
            <a:lvl1pPr>
              <a:defRPr sz="4000" b="1">
                <a:solidFill>
                  <a:srgbClr val="FF715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8A750-0A09-444A-B7F9-99661E2C6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3" y="1294123"/>
            <a:ext cx="10618752" cy="4573069"/>
          </a:xfrm>
        </p:spPr>
        <p:txBody>
          <a:bodyPr/>
          <a:lstStyle>
            <a:lvl1pPr marL="457200" indent="-457200" algn="l">
              <a:lnSpc>
                <a:spcPct val="150000"/>
              </a:lnSpc>
              <a:buClr>
                <a:srgbClr val="FFC000"/>
              </a:buClr>
              <a:buFontTx/>
              <a:buBlip>
                <a:blip r:embed="rId2"/>
              </a:buBlip>
              <a:defRPr b="0">
                <a:solidFill>
                  <a:srgbClr val="2B499A"/>
                </a:solidFill>
              </a:defRPr>
            </a:lvl1pPr>
            <a:lvl2pPr marL="457200" indent="0">
              <a:buNone/>
              <a:defRPr sz="1600">
                <a:solidFill>
                  <a:srgbClr val="2B499A"/>
                </a:solidFill>
              </a:defRPr>
            </a:lvl2pPr>
            <a:lvl3pPr marL="914400" indent="0">
              <a:buFont typeface="Calibri" panose="020F0502020204030204" pitchFamily="34" charset="0"/>
              <a:buNone/>
              <a:defRPr lang="en-US" sz="3200" kern="1200" dirty="0" smtClean="0">
                <a:solidFill>
                  <a:srgbClr val="2B499A"/>
                </a:solidFill>
                <a:latin typeface="+mn-lt"/>
                <a:ea typeface="+mj-ea"/>
                <a:cs typeface="+mj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marL="800100" lvl="2" indent="-342900" algn="l">
              <a:lnSpc>
                <a:spcPct val="15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en-GB" sz="2400" dirty="0">
                <a:solidFill>
                  <a:srgbClr val="2B499A"/>
                </a:solidFill>
                <a:latin typeface="+mn-lt"/>
              </a:rPr>
              <a:t>Lorem Ipsum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Dolor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Sit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Amet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Sectetur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Adipiscing</a:t>
            </a:r>
            <a:endParaRPr lang="en-US" sz="2400" dirty="0">
              <a:solidFill>
                <a:srgbClr val="2B499A"/>
              </a:solidFill>
              <a:latin typeface="+mn-lt"/>
            </a:endParaRPr>
          </a:p>
          <a:p>
            <a:pPr marL="800100" lvl="2" indent="-342900" algn="l">
              <a:lnSpc>
                <a:spcPct val="15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en-GB" sz="2400" dirty="0">
                <a:solidFill>
                  <a:srgbClr val="2B499A"/>
                </a:solidFill>
                <a:latin typeface="+mn-lt"/>
              </a:rPr>
              <a:t>Lorem Ipsum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Dolor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Sit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Amet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Sectetur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Adipiscing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Elit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Vivamus</a:t>
            </a:r>
            <a:endParaRPr lang="en-US" sz="2400" dirty="0">
              <a:solidFill>
                <a:srgbClr val="2B499A"/>
              </a:solidFill>
              <a:latin typeface="+mn-lt"/>
            </a:endParaRPr>
          </a:p>
          <a:p>
            <a:pPr lvl="2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7B9A6-5665-4959-831D-D9E5CDD15B0A}"/>
              </a:ext>
            </a:extLst>
          </p:cNvPr>
          <p:cNvSpPr/>
          <p:nvPr userDrawn="1"/>
        </p:nvSpPr>
        <p:spPr>
          <a:xfrm>
            <a:off x="0" y="6065193"/>
            <a:ext cx="12192000" cy="861933"/>
          </a:xfrm>
          <a:prstGeom prst="rect">
            <a:avLst/>
          </a:prstGeom>
          <a:solidFill>
            <a:srgbClr val="2B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CA4F2-3D2D-40FC-9B05-7806F7D3F3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9532" y="6232719"/>
            <a:ext cx="1485402" cy="5627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842F7-8F48-1540-B2E2-A75936313503}"/>
              </a:ext>
            </a:extLst>
          </p:cNvPr>
          <p:cNvGrpSpPr/>
          <p:nvPr userDrawn="1"/>
        </p:nvGrpSpPr>
        <p:grpSpPr>
          <a:xfrm>
            <a:off x="735048" y="1130350"/>
            <a:ext cx="10789240" cy="0"/>
            <a:chOff x="735048" y="1564938"/>
            <a:chExt cx="10789240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2B5664-4CAD-624E-87F0-03EBAF691299}"/>
                </a:ext>
              </a:extLst>
            </p:cNvPr>
            <p:cNvCxnSpPr>
              <a:cxnSpLocks/>
            </p:cNvCxnSpPr>
            <p:nvPr/>
          </p:nvCxnSpPr>
          <p:spPr>
            <a:xfrm>
              <a:off x="735048" y="1564938"/>
              <a:ext cx="3919248" cy="0"/>
            </a:xfrm>
            <a:prstGeom prst="line">
              <a:avLst/>
            </a:prstGeom>
            <a:ln w="38100">
              <a:solidFill>
                <a:srgbClr val="0DB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6BD8077-EBE5-4443-9D99-653FFD194CED}"/>
                </a:ext>
              </a:extLst>
            </p:cNvPr>
            <p:cNvCxnSpPr>
              <a:cxnSpLocks/>
            </p:cNvCxnSpPr>
            <p:nvPr/>
          </p:nvCxnSpPr>
          <p:spPr>
            <a:xfrm>
              <a:off x="4096512" y="1564938"/>
              <a:ext cx="372160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D022C5-0277-8043-9A4A-4EB27B40D975}"/>
                </a:ext>
              </a:extLst>
            </p:cNvPr>
            <p:cNvCxnSpPr>
              <a:cxnSpLocks/>
            </p:cNvCxnSpPr>
            <p:nvPr/>
          </p:nvCxnSpPr>
          <p:spPr>
            <a:xfrm>
              <a:off x="7754112" y="1564938"/>
              <a:ext cx="3770176" cy="0"/>
            </a:xfrm>
            <a:prstGeom prst="line">
              <a:avLst/>
            </a:prstGeom>
            <a:ln w="38100">
              <a:solidFill>
                <a:srgbClr val="2B49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C5AA88-00A8-4CEE-A949-DA549AAF6888}"/>
              </a:ext>
            </a:extLst>
          </p:cNvPr>
          <p:cNvGrpSpPr/>
          <p:nvPr userDrawn="1"/>
        </p:nvGrpSpPr>
        <p:grpSpPr>
          <a:xfrm>
            <a:off x="478720" y="6145635"/>
            <a:ext cx="2794950" cy="1453696"/>
            <a:chOff x="-762995" y="3748964"/>
            <a:chExt cx="10840433" cy="5638275"/>
          </a:xfrm>
          <a:solidFill>
            <a:srgbClr val="75BADA">
              <a:alpha val="20000"/>
            </a:srgbClr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A8005A-3A77-48F4-B63B-11F1A1C0CA44}"/>
                </a:ext>
              </a:extLst>
            </p:cNvPr>
            <p:cNvSpPr/>
            <p:nvPr/>
          </p:nvSpPr>
          <p:spPr>
            <a:xfrm>
              <a:off x="1434533" y="6002592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32">
              <a:extLst>
                <a:ext uri="{FF2B5EF4-FFF2-40B4-BE49-F238E27FC236}">
                  <a16:creationId xmlns:a16="http://schemas.microsoft.com/office/drawing/2014/main" id="{FDA9E140-AFD9-4730-B00B-1692AD7F5CF6}"/>
                </a:ext>
              </a:extLst>
            </p:cNvPr>
            <p:cNvSpPr/>
            <p:nvPr/>
          </p:nvSpPr>
          <p:spPr>
            <a:xfrm>
              <a:off x="3687087" y="6008854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33">
              <a:extLst>
                <a:ext uri="{FF2B5EF4-FFF2-40B4-BE49-F238E27FC236}">
                  <a16:creationId xmlns:a16="http://schemas.microsoft.com/office/drawing/2014/main" id="{4FCFAE3B-E86B-45E8-B5A4-3A217792F46E}"/>
                </a:ext>
              </a:extLst>
            </p:cNvPr>
            <p:cNvSpPr/>
            <p:nvPr/>
          </p:nvSpPr>
          <p:spPr>
            <a:xfrm>
              <a:off x="160003" y="3748964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E3109FC4-3F6E-4CDF-A662-A079D02B6C8F}"/>
                </a:ext>
              </a:extLst>
            </p:cNvPr>
            <p:cNvSpPr/>
            <p:nvPr/>
          </p:nvSpPr>
          <p:spPr>
            <a:xfrm>
              <a:off x="4463753" y="3798083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B757F2-3D02-411A-B538-82522BFE2863}"/>
                </a:ext>
              </a:extLst>
            </p:cNvPr>
            <p:cNvSpPr/>
            <p:nvPr/>
          </p:nvSpPr>
          <p:spPr>
            <a:xfrm>
              <a:off x="8802909" y="380694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36">
              <a:extLst>
                <a:ext uri="{FF2B5EF4-FFF2-40B4-BE49-F238E27FC236}">
                  <a16:creationId xmlns:a16="http://schemas.microsoft.com/office/drawing/2014/main" id="{31F95073-2E75-488E-AF78-12FE0CB622EC}"/>
                </a:ext>
              </a:extLst>
            </p:cNvPr>
            <p:cNvSpPr/>
            <p:nvPr/>
          </p:nvSpPr>
          <p:spPr>
            <a:xfrm>
              <a:off x="976500" y="8072119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B4C1504-7475-40D8-8748-FF69FCB46954}"/>
                </a:ext>
              </a:extLst>
            </p:cNvPr>
            <p:cNvSpPr/>
            <p:nvPr/>
          </p:nvSpPr>
          <p:spPr>
            <a:xfrm>
              <a:off x="-762995" y="600259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73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8FCEB1-E739-1449-ADEA-FADA0D16F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7711"/>
            <a:ext cx="12268200" cy="6088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E5EB0A-E89F-49EC-B24C-F0ED321B7B2C}"/>
              </a:ext>
            </a:extLst>
          </p:cNvPr>
          <p:cNvSpPr/>
          <p:nvPr userDrawn="1"/>
        </p:nvSpPr>
        <p:spPr>
          <a:xfrm>
            <a:off x="0" y="6042438"/>
            <a:ext cx="12192000" cy="861933"/>
          </a:xfrm>
          <a:prstGeom prst="rect">
            <a:avLst/>
          </a:prstGeom>
          <a:solidFill>
            <a:srgbClr val="2B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35AFB5-8F6D-4A2A-B1BD-455B6D0AB6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9532" y="6210948"/>
            <a:ext cx="1485402" cy="56279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38E33-DFEF-42BC-8CDE-09AFF1596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2188" y="3752850"/>
            <a:ext cx="4435072" cy="1481217"/>
          </a:xfrm>
          <a:prstGeom prst="flowChartTerminator">
            <a:avLst/>
          </a:prstGeom>
          <a:solidFill>
            <a:srgbClr val="75BADA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3D5C5A-9CFD-4BED-96A0-F6F8EA94CE83}"/>
              </a:ext>
            </a:extLst>
          </p:cNvPr>
          <p:cNvGrpSpPr/>
          <p:nvPr userDrawn="1"/>
        </p:nvGrpSpPr>
        <p:grpSpPr>
          <a:xfrm>
            <a:off x="478720" y="6145635"/>
            <a:ext cx="2794950" cy="1453696"/>
            <a:chOff x="-762995" y="3748964"/>
            <a:chExt cx="10840433" cy="5638275"/>
          </a:xfrm>
          <a:solidFill>
            <a:srgbClr val="75BADA">
              <a:alpha val="20000"/>
            </a:srgb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F3C3BA-846C-4A39-9067-95565C74A871}"/>
                </a:ext>
              </a:extLst>
            </p:cNvPr>
            <p:cNvSpPr/>
            <p:nvPr/>
          </p:nvSpPr>
          <p:spPr>
            <a:xfrm>
              <a:off x="1434533" y="6002592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32">
              <a:extLst>
                <a:ext uri="{FF2B5EF4-FFF2-40B4-BE49-F238E27FC236}">
                  <a16:creationId xmlns:a16="http://schemas.microsoft.com/office/drawing/2014/main" id="{E4C57FA8-101D-4816-B298-DC6375DE22FF}"/>
                </a:ext>
              </a:extLst>
            </p:cNvPr>
            <p:cNvSpPr/>
            <p:nvPr/>
          </p:nvSpPr>
          <p:spPr>
            <a:xfrm>
              <a:off x="3687087" y="6008854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33">
              <a:extLst>
                <a:ext uri="{FF2B5EF4-FFF2-40B4-BE49-F238E27FC236}">
                  <a16:creationId xmlns:a16="http://schemas.microsoft.com/office/drawing/2014/main" id="{CA209A17-A708-4BA1-B6CA-BD68E404929F}"/>
                </a:ext>
              </a:extLst>
            </p:cNvPr>
            <p:cNvSpPr/>
            <p:nvPr/>
          </p:nvSpPr>
          <p:spPr>
            <a:xfrm>
              <a:off x="160003" y="3748964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34">
              <a:extLst>
                <a:ext uri="{FF2B5EF4-FFF2-40B4-BE49-F238E27FC236}">
                  <a16:creationId xmlns:a16="http://schemas.microsoft.com/office/drawing/2014/main" id="{6813F5D5-FBC2-410D-B5F7-9F46D34B3201}"/>
                </a:ext>
              </a:extLst>
            </p:cNvPr>
            <p:cNvSpPr/>
            <p:nvPr/>
          </p:nvSpPr>
          <p:spPr>
            <a:xfrm>
              <a:off x="4463753" y="3798083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BA336E-1BA9-4AFA-97A6-648EEC1D4EEA}"/>
                </a:ext>
              </a:extLst>
            </p:cNvPr>
            <p:cNvSpPr/>
            <p:nvPr/>
          </p:nvSpPr>
          <p:spPr>
            <a:xfrm>
              <a:off x="8802909" y="380694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54769817-3496-435F-9937-01481DB095E8}"/>
                </a:ext>
              </a:extLst>
            </p:cNvPr>
            <p:cNvSpPr/>
            <p:nvPr/>
          </p:nvSpPr>
          <p:spPr>
            <a:xfrm>
              <a:off x="976500" y="8072119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8A7322-EEC7-4DCD-800A-20180A718041}"/>
                </a:ext>
              </a:extLst>
            </p:cNvPr>
            <p:cNvSpPr/>
            <p:nvPr/>
          </p:nvSpPr>
          <p:spPr>
            <a:xfrm>
              <a:off x="-762995" y="600259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32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B6B9-9953-4973-9D44-8529F37A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802"/>
          </a:xfrm>
        </p:spPr>
        <p:txBody>
          <a:bodyPr>
            <a:normAutofit/>
          </a:bodyPr>
          <a:lstStyle>
            <a:lvl1pPr>
              <a:defRPr lang="en-GB" sz="4000" b="1" kern="1200" dirty="0">
                <a:solidFill>
                  <a:srgbClr val="FF715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4AF0-C077-44BF-A618-09577D130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5928"/>
            <a:ext cx="5181600" cy="4901035"/>
          </a:xfrm>
        </p:spPr>
        <p:txBody>
          <a:bodyPr/>
          <a:lstStyle>
            <a:lvl1pPr marL="0" indent="0" algn="l">
              <a:lnSpc>
                <a:spcPct val="150000"/>
              </a:lnSpc>
              <a:buClr>
                <a:srgbClr val="FFC000"/>
              </a:buClr>
              <a:buNone/>
              <a:defRPr b="0">
                <a:solidFill>
                  <a:srgbClr val="2B499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 algn="l">
              <a:lnSpc>
                <a:spcPct val="15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en-GB" sz="2400" dirty="0">
                <a:solidFill>
                  <a:srgbClr val="2B499A"/>
                </a:solidFill>
                <a:latin typeface="+mn-lt"/>
              </a:rPr>
              <a:t>Lorem Ipsum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Dolor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Sit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Amet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Sectetur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Adipiscing</a:t>
            </a:r>
            <a:endParaRPr lang="en-US" sz="2400" dirty="0">
              <a:solidFill>
                <a:srgbClr val="2B499A"/>
              </a:solidFill>
              <a:latin typeface="+mn-lt"/>
            </a:endParaRPr>
          </a:p>
          <a:p>
            <a:pPr marL="342900" indent="-342900" algn="l">
              <a:lnSpc>
                <a:spcPct val="15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en-GB" sz="2400" dirty="0">
                <a:solidFill>
                  <a:srgbClr val="2B499A"/>
                </a:solidFill>
                <a:latin typeface="+mn-lt"/>
              </a:rPr>
              <a:t>Lorem Ipsum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Dolor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Sit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Amet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Sectetur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Adipiscing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Elit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Vivamus</a:t>
            </a:r>
            <a:endParaRPr lang="en-US" sz="2400" dirty="0">
              <a:solidFill>
                <a:srgbClr val="2B499A"/>
              </a:solidFill>
              <a:latin typeface="+mn-lt"/>
            </a:endParaRPr>
          </a:p>
          <a:p>
            <a:pPr lvl="4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05780-21DE-4FD3-AEFD-7C8949616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5928"/>
            <a:ext cx="5181600" cy="4901035"/>
          </a:xfrm>
        </p:spPr>
        <p:txBody>
          <a:bodyPr/>
          <a:lstStyle>
            <a:lvl1pPr marL="0" indent="0" algn="l">
              <a:lnSpc>
                <a:spcPct val="150000"/>
              </a:lnSpc>
              <a:buClr>
                <a:srgbClr val="FFC000"/>
              </a:buClr>
              <a:buNone/>
              <a:defRPr sz="2800" b="0">
                <a:solidFill>
                  <a:srgbClr val="2B499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 algn="l">
              <a:lnSpc>
                <a:spcPct val="15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en-GB" sz="2400" dirty="0">
                <a:solidFill>
                  <a:srgbClr val="2B499A"/>
                </a:solidFill>
                <a:latin typeface="+mn-lt"/>
              </a:rPr>
              <a:t>Lorem Ipsum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Dolor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Sit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Amet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Sectetur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Adipiscing</a:t>
            </a:r>
            <a:endParaRPr lang="en-US" sz="2400" dirty="0">
              <a:solidFill>
                <a:srgbClr val="2B499A"/>
              </a:solidFill>
              <a:latin typeface="+mn-lt"/>
            </a:endParaRPr>
          </a:p>
          <a:p>
            <a:pPr marL="342900" indent="-342900" algn="l">
              <a:lnSpc>
                <a:spcPct val="15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en-GB" sz="2400" dirty="0">
                <a:solidFill>
                  <a:srgbClr val="2B499A"/>
                </a:solidFill>
                <a:latin typeface="+mn-lt"/>
              </a:rPr>
              <a:t>Lorem Ipsum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Dolor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Sit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Amet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Sectetur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Adipiscing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Elit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2B499A"/>
                </a:solidFill>
                <a:latin typeface="+mn-lt"/>
              </a:rPr>
              <a:t>Vivamus</a:t>
            </a:r>
            <a:endParaRPr lang="en-US" sz="2400" dirty="0">
              <a:solidFill>
                <a:srgbClr val="2B499A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BB4429-2B29-4FE2-B6A4-EBADB5082B7A}"/>
              </a:ext>
            </a:extLst>
          </p:cNvPr>
          <p:cNvSpPr/>
          <p:nvPr userDrawn="1"/>
        </p:nvSpPr>
        <p:spPr>
          <a:xfrm>
            <a:off x="0" y="6065193"/>
            <a:ext cx="12192000" cy="861933"/>
          </a:xfrm>
          <a:prstGeom prst="rect">
            <a:avLst/>
          </a:prstGeom>
          <a:solidFill>
            <a:srgbClr val="2B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BFD3C-FB06-411B-A23D-17AB617F3A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9532" y="6232719"/>
            <a:ext cx="1485402" cy="5627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922C6F6-1656-403D-9E68-CB27BD729323}"/>
              </a:ext>
            </a:extLst>
          </p:cNvPr>
          <p:cNvGrpSpPr/>
          <p:nvPr userDrawn="1"/>
        </p:nvGrpSpPr>
        <p:grpSpPr>
          <a:xfrm>
            <a:off x="838200" y="1275928"/>
            <a:ext cx="10789240" cy="0"/>
            <a:chOff x="735048" y="1564938"/>
            <a:chExt cx="1078924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F07AEB-ED8E-46BE-BE3A-EA4F9DF813E3}"/>
                </a:ext>
              </a:extLst>
            </p:cNvPr>
            <p:cNvCxnSpPr>
              <a:cxnSpLocks/>
            </p:cNvCxnSpPr>
            <p:nvPr/>
          </p:nvCxnSpPr>
          <p:spPr>
            <a:xfrm>
              <a:off x="735048" y="1564938"/>
              <a:ext cx="3919248" cy="0"/>
            </a:xfrm>
            <a:prstGeom prst="line">
              <a:avLst/>
            </a:prstGeom>
            <a:ln w="38100">
              <a:solidFill>
                <a:srgbClr val="0DB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1F498A-3347-40B4-8D2C-3A15E5C0FC87}"/>
                </a:ext>
              </a:extLst>
            </p:cNvPr>
            <p:cNvCxnSpPr>
              <a:cxnSpLocks/>
            </p:cNvCxnSpPr>
            <p:nvPr/>
          </p:nvCxnSpPr>
          <p:spPr>
            <a:xfrm>
              <a:off x="4096512" y="1564938"/>
              <a:ext cx="372160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D602B1-47C8-4708-B844-271437106E44}"/>
                </a:ext>
              </a:extLst>
            </p:cNvPr>
            <p:cNvCxnSpPr>
              <a:cxnSpLocks/>
            </p:cNvCxnSpPr>
            <p:nvPr/>
          </p:nvCxnSpPr>
          <p:spPr>
            <a:xfrm>
              <a:off x="7754112" y="1564938"/>
              <a:ext cx="3770176" cy="0"/>
            </a:xfrm>
            <a:prstGeom prst="line">
              <a:avLst/>
            </a:prstGeom>
            <a:ln w="38100">
              <a:solidFill>
                <a:srgbClr val="2B49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0F6807-FCCA-41F5-9038-F5288021F6DE}"/>
              </a:ext>
            </a:extLst>
          </p:cNvPr>
          <p:cNvGrpSpPr/>
          <p:nvPr userDrawn="1"/>
        </p:nvGrpSpPr>
        <p:grpSpPr>
          <a:xfrm>
            <a:off x="478720" y="6145635"/>
            <a:ext cx="2794950" cy="1453696"/>
            <a:chOff x="-762995" y="3748964"/>
            <a:chExt cx="10840433" cy="5638275"/>
          </a:xfrm>
          <a:solidFill>
            <a:srgbClr val="75BADA">
              <a:alpha val="20000"/>
            </a:srgbClr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FC887F3-AA5A-49E3-B67F-4ADDD15F28DC}"/>
                </a:ext>
              </a:extLst>
            </p:cNvPr>
            <p:cNvSpPr/>
            <p:nvPr/>
          </p:nvSpPr>
          <p:spPr>
            <a:xfrm>
              <a:off x="1434533" y="6002592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32">
              <a:extLst>
                <a:ext uri="{FF2B5EF4-FFF2-40B4-BE49-F238E27FC236}">
                  <a16:creationId xmlns:a16="http://schemas.microsoft.com/office/drawing/2014/main" id="{A9BBC72C-FEBD-4277-9EF5-1F746BEF95DD}"/>
                </a:ext>
              </a:extLst>
            </p:cNvPr>
            <p:cNvSpPr/>
            <p:nvPr/>
          </p:nvSpPr>
          <p:spPr>
            <a:xfrm>
              <a:off x="3687087" y="6008854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33">
              <a:extLst>
                <a:ext uri="{FF2B5EF4-FFF2-40B4-BE49-F238E27FC236}">
                  <a16:creationId xmlns:a16="http://schemas.microsoft.com/office/drawing/2014/main" id="{6F90B157-BBB0-42BC-AD88-8BD31E0D0FE0}"/>
                </a:ext>
              </a:extLst>
            </p:cNvPr>
            <p:cNvSpPr/>
            <p:nvPr/>
          </p:nvSpPr>
          <p:spPr>
            <a:xfrm>
              <a:off x="160003" y="3748964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34">
              <a:extLst>
                <a:ext uri="{FF2B5EF4-FFF2-40B4-BE49-F238E27FC236}">
                  <a16:creationId xmlns:a16="http://schemas.microsoft.com/office/drawing/2014/main" id="{1F71AB19-B9A3-403B-B584-227D23FB1C2B}"/>
                </a:ext>
              </a:extLst>
            </p:cNvPr>
            <p:cNvSpPr/>
            <p:nvPr/>
          </p:nvSpPr>
          <p:spPr>
            <a:xfrm>
              <a:off x="4463753" y="3798083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1C9BFF-ACB0-473E-A715-D1259D27805A}"/>
                </a:ext>
              </a:extLst>
            </p:cNvPr>
            <p:cNvSpPr/>
            <p:nvPr/>
          </p:nvSpPr>
          <p:spPr>
            <a:xfrm>
              <a:off x="8802909" y="380694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36">
              <a:extLst>
                <a:ext uri="{FF2B5EF4-FFF2-40B4-BE49-F238E27FC236}">
                  <a16:creationId xmlns:a16="http://schemas.microsoft.com/office/drawing/2014/main" id="{4C7F8EF1-23F9-4832-90B1-8830AFB11453}"/>
                </a:ext>
              </a:extLst>
            </p:cNvPr>
            <p:cNvSpPr/>
            <p:nvPr/>
          </p:nvSpPr>
          <p:spPr>
            <a:xfrm>
              <a:off x="976500" y="8072119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B4F42E-1C03-4A9C-88AA-E3BD6FE9BFDA}"/>
                </a:ext>
              </a:extLst>
            </p:cNvPr>
            <p:cNvSpPr/>
            <p:nvPr/>
          </p:nvSpPr>
          <p:spPr>
            <a:xfrm>
              <a:off x="-762995" y="600259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210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9136-7A82-458D-9E22-9A091391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934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715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EEE17-A84F-4E23-B650-2C2E925FF830}"/>
              </a:ext>
            </a:extLst>
          </p:cNvPr>
          <p:cNvSpPr/>
          <p:nvPr userDrawn="1"/>
        </p:nvSpPr>
        <p:spPr>
          <a:xfrm>
            <a:off x="0" y="6065193"/>
            <a:ext cx="12192000" cy="861933"/>
          </a:xfrm>
          <a:prstGeom prst="rect">
            <a:avLst/>
          </a:prstGeom>
          <a:solidFill>
            <a:srgbClr val="2B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F01EC4-F3E2-4202-9B3F-C9FD71A61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9532" y="6232719"/>
            <a:ext cx="1485402" cy="5627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B730C9C-97CB-40C0-A5CF-BA7ECFF9A6C3}"/>
              </a:ext>
            </a:extLst>
          </p:cNvPr>
          <p:cNvGrpSpPr/>
          <p:nvPr userDrawn="1"/>
        </p:nvGrpSpPr>
        <p:grpSpPr>
          <a:xfrm>
            <a:off x="803288" y="1227060"/>
            <a:ext cx="10789240" cy="180482"/>
            <a:chOff x="735048" y="1564938"/>
            <a:chExt cx="10789240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222A670-FC3C-4D6B-9C80-B67CF9316AEF}"/>
                </a:ext>
              </a:extLst>
            </p:cNvPr>
            <p:cNvCxnSpPr>
              <a:cxnSpLocks/>
            </p:cNvCxnSpPr>
            <p:nvPr/>
          </p:nvCxnSpPr>
          <p:spPr>
            <a:xfrm>
              <a:off x="735048" y="1564938"/>
              <a:ext cx="3919248" cy="0"/>
            </a:xfrm>
            <a:prstGeom prst="line">
              <a:avLst/>
            </a:prstGeom>
            <a:ln w="38100">
              <a:solidFill>
                <a:srgbClr val="0DB8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F4FDD47-6D0A-410C-88AC-723DF6C1DDF3}"/>
                </a:ext>
              </a:extLst>
            </p:cNvPr>
            <p:cNvCxnSpPr>
              <a:cxnSpLocks/>
            </p:cNvCxnSpPr>
            <p:nvPr/>
          </p:nvCxnSpPr>
          <p:spPr>
            <a:xfrm>
              <a:off x="4096512" y="1564938"/>
              <a:ext cx="372160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3BBF93-2571-4880-8393-9C95030C647E}"/>
                </a:ext>
              </a:extLst>
            </p:cNvPr>
            <p:cNvCxnSpPr>
              <a:cxnSpLocks/>
            </p:cNvCxnSpPr>
            <p:nvPr/>
          </p:nvCxnSpPr>
          <p:spPr>
            <a:xfrm>
              <a:off x="7754112" y="1564938"/>
              <a:ext cx="3770176" cy="0"/>
            </a:xfrm>
            <a:prstGeom prst="line">
              <a:avLst/>
            </a:prstGeom>
            <a:ln w="38100">
              <a:solidFill>
                <a:srgbClr val="2B49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9CC878-D59A-4D95-A816-65CF8D8D0CC3}"/>
              </a:ext>
            </a:extLst>
          </p:cNvPr>
          <p:cNvGrpSpPr/>
          <p:nvPr userDrawn="1"/>
        </p:nvGrpSpPr>
        <p:grpSpPr>
          <a:xfrm>
            <a:off x="478720" y="6145635"/>
            <a:ext cx="2794950" cy="1453696"/>
            <a:chOff x="-762995" y="3748964"/>
            <a:chExt cx="10840433" cy="5638275"/>
          </a:xfrm>
          <a:solidFill>
            <a:srgbClr val="75BADA">
              <a:alpha val="20000"/>
            </a:srgb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BEB5A4-BCB1-442D-B71C-87739E006326}"/>
                </a:ext>
              </a:extLst>
            </p:cNvPr>
            <p:cNvSpPr/>
            <p:nvPr/>
          </p:nvSpPr>
          <p:spPr>
            <a:xfrm>
              <a:off x="1434533" y="6002592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32">
              <a:extLst>
                <a:ext uri="{FF2B5EF4-FFF2-40B4-BE49-F238E27FC236}">
                  <a16:creationId xmlns:a16="http://schemas.microsoft.com/office/drawing/2014/main" id="{4A0CC1DB-03CE-461A-9C80-9435B4B80DAD}"/>
                </a:ext>
              </a:extLst>
            </p:cNvPr>
            <p:cNvSpPr/>
            <p:nvPr/>
          </p:nvSpPr>
          <p:spPr>
            <a:xfrm>
              <a:off x="3687087" y="6008854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33">
              <a:extLst>
                <a:ext uri="{FF2B5EF4-FFF2-40B4-BE49-F238E27FC236}">
                  <a16:creationId xmlns:a16="http://schemas.microsoft.com/office/drawing/2014/main" id="{1189C9F0-8B4F-491C-9D8D-9A93D24A1B5F}"/>
                </a:ext>
              </a:extLst>
            </p:cNvPr>
            <p:cNvSpPr/>
            <p:nvPr/>
          </p:nvSpPr>
          <p:spPr>
            <a:xfrm>
              <a:off x="160003" y="3748964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34">
              <a:extLst>
                <a:ext uri="{FF2B5EF4-FFF2-40B4-BE49-F238E27FC236}">
                  <a16:creationId xmlns:a16="http://schemas.microsoft.com/office/drawing/2014/main" id="{F5CAFE82-DCF1-4BA7-A991-99077F36D4F1}"/>
                </a:ext>
              </a:extLst>
            </p:cNvPr>
            <p:cNvSpPr/>
            <p:nvPr/>
          </p:nvSpPr>
          <p:spPr>
            <a:xfrm>
              <a:off x="4463753" y="3798083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BD452F-FFFD-47BB-84C8-6EF7712E2AC0}"/>
                </a:ext>
              </a:extLst>
            </p:cNvPr>
            <p:cNvSpPr/>
            <p:nvPr/>
          </p:nvSpPr>
          <p:spPr>
            <a:xfrm>
              <a:off x="8802909" y="380694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25F20074-CE81-4A80-A2CE-266A333FF8DF}"/>
                </a:ext>
              </a:extLst>
            </p:cNvPr>
            <p:cNvSpPr/>
            <p:nvPr/>
          </p:nvSpPr>
          <p:spPr>
            <a:xfrm>
              <a:off x="976500" y="8072119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E966F2-073C-43E1-B7D9-9F0E4F803F09}"/>
                </a:ext>
              </a:extLst>
            </p:cNvPr>
            <p:cNvSpPr/>
            <p:nvPr/>
          </p:nvSpPr>
          <p:spPr>
            <a:xfrm>
              <a:off x="-762995" y="600259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24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FD6725-CA1F-412C-8A58-BA7D13C86629}"/>
              </a:ext>
            </a:extLst>
          </p:cNvPr>
          <p:cNvSpPr/>
          <p:nvPr userDrawn="1"/>
        </p:nvSpPr>
        <p:spPr>
          <a:xfrm>
            <a:off x="0" y="6065193"/>
            <a:ext cx="12192000" cy="861933"/>
          </a:xfrm>
          <a:prstGeom prst="rect">
            <a:avLst/>
          </a:prstGeom>
          <a:solidFill>
            <a:srgbClr val="2B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BF0D4-218C-40D8-B640-D51E6C0E3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9532" y="6232719"/>
            <a:ext cx="1485402" cy="5627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040C56D-8743-479A-A50D-51ED8CC7A599}"/>
              </a:ext>
            </a:extLst>
          </p:cNvPr>
          <p:cNvGrpSpPr/>
          <p:nvPr userDrawn="1"/>
        </p:nvGrpSpPr>
        <p:grpSpPr>
          <a:xfrm>
            <a:off x="478720" y="6145635"/>
            <a:ext cx="2794950" cy="1453696"/>
            <a:chOff x="-762995" y="3748964"/>
            <a:chExt cx="10840433" cy="5638275"/>
          </a:xfrm>
          <a:solidFill>
            <a:srgbClr val="75BADA">
              <a:alpha val="20000"/>
            </a:srgb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4E247B-6063-4A4D-8D19-32E9A436D890}"/>
                </a:ext>
              </a:extLst>
            </p:cNvPr>
            <p:cNvSpPr/>
            <p:nvPr/>
          </p:nvSpPr>
          <p:spPr>
            <a:xfrm>
              <a:off x="1434533" y="6002592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32">
              <a:extLst>
                <a:ext uri="{FF2B5EF4-FFF2-40B4-BE49-F238E27FC236}">
                  <a16:creationId xmlns:a16="http://schemas.microsoft.com/office/drawing/2014/main" id="{E18A3032-37BB-4A5B-BB9B-E7D6BE7A5BD9}"/>
                </a:ext>
              </a:extLst>
            </p:cNvPr>
            <p:cNvSpPr/>
            <p:nvPr/>
          </p:nvSpPr>
          <p:spPr>
            <a:xfrm>
              <a:off x="3687087" y="6008854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33">
              <a:extLst>
                <a:ext uri="{FF2B5EF4-FFF2-40B4-BE49-F238E27FC236}">
                  <a16:creationId xmlns:a16="http://schemas.microsoft.com/office/drawing/2014/main" id="{36DAE90A-A4E1-451F-B100-6DEDB8980F98}"/>
                </a:ext>
              </a:extLst>
            </p:cNvPr>
            <p:cNvSpPr/>
            <p:nvPr/>
          </p:nvSpPr>
          <p:spPr>
            <a:xfrm>
              <a:off x="160003" y="3748964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34">
              <a:extLst>
                <a:ext uri="{FF2B5EF4-FFF2-40B4-BE49-F238E27FC236}">
                  <a16:creationId xmlns:a16="http://schemas.microsoft.com/office/drawing/2014/main" id="{FE0885AD-B3AD-4CA6-AE61-BFA88848FE66}"/>
                </a:ext>
              </a:extLst>
            </p:cNvPr>
            <p:cNvSpPr/>
            <p:nvPr/>
          </p:nvSpPr>
          <p:spPr>
            <a:xfrm>
              <a:off x="4463753" y="3798083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531925-BCAA-4BD9-BFFD-71E366C092AE}"/>
                </a:ext>
              </a:extLst>
            </p:cNvPr>
            <p:cNvSpPr/>
            <p:nvPr/>
          </p:nvSpPr>
          <p:spPr>
            <a:xfrm>
              <a:off x="8802909" y="380694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36">
              <a:extLst>
                <a:ext uri="{FF2B5EF4-FFF2-40B4-BE49-F238E27FC236}">
                  <a16:creationId xmlns:a16="http://schemas.microsoft.com/office/drawing/2014/main" id="{8C91D230-8D23-4AC7-98E7-C660B8217D76}"/>
                </a:ext>
              </a:extLst>
            </p:cNvPr>
            <p:cNvSpPr/>
            <p:nvPr/>
          </p:nvSpPr>
          <p:spPr>
            <a:xfrm>
              <a:off x="976500" y="8072119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5A6533-CEC4-4D2D-8168-E12E6A30C554}"/>
                </a:ext>
              </a:extLst>
            </p:cNvPr>
            <p:cNvSpPr/>
            <p:nvPr/>
          </p:nvSpPr>
          <p:spPr>
            <a:xfrm>
              <a:off x="-762995" y="600259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43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0768E-8C86-4BBE-AE31-40D14F3332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9A3FEF62-9483-401C-B065-452F7EDB835D}"/>
              </a:ext>
            </a:extLst>
          </p:cNvPr>
          <p:cNvSpPr/>
          <p:nvPr userDrawn="1"/>
        </p:nvSpPr>
        <p:spPr>
          <a:xfrm>
            <a:off x="8768187" y="4875041"/>
            <a:ext cx="4424030" cy="1315120"/>
          </a:xfrm>
          <a:prstGeom prst="roundRect">
            <a:avLst>
              <a:gd name="adj" fmla="val 50000"/>
            </a:avLst>
          </a:prstGeom>
          <a:solidFill>
            <a:srgbClr val="75BAD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43A328-77C8-4FFE-BBFE-4015050697CA}"/>
              </a:ext>
            </a:extLst>
          </p:cNvPr>
          <p:cNvGrpSpPr/>
          <p:nvPr userDrawn="1"/>
        </p:nvGrpSpPr>
        <p:grpSpPr>
          <a:xfrm>
            <a:off x="-1647724" y="583736"/>
            <a:ext cx="10840433" cy="5638275"/>
            <a:chOff x="-762995" y="3748964"/>
            <a:chExt cx="10840433" cy="5638275"/>
          </a:xfrm>
          <a:solidFill>
            <a:srgbClr val="75BADA">
              <a:alpha val="15000"/>
            </a:srgbClr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118406F-D446-46FF-914D-63CA9F4385D6}"/>
                </a:ext>
              </a:extLst>
            </p:cNvPr>
            <p:cNvSpPr/>
            <p:nvPr/>
          </p:nvSpPr>
          <p:spPr>
            <a:xfrm>
              <a:off x="1434533" y="6002592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49">
              <a:extLst>
                <a:ext uri="{FF2B5EF4-FFF2-40B4-BE49-F238E27FC236}">
                  <a16:creationId xmlns:a16="http://schemas.microsoft.com/office/drawing/2014/main" id="{A00789E9-FEF3-456F-80FA-C2999217E289}"/>
                </a:ext>
              </a:extLst>
            </p:cNvPr>
            <p:cNvSpPr/>
            <p:nvPr/>
          </p:nvSpPr>
          <p:spPr>
            <a:xfrm>
              <a:off x="3687087" y="6008854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50">
              <a:extLst>
                <a:ext uri="{FF2B5EF4-FFF2-40B4-BE49-F238E27FC236}">
                  <a16:creationId xmlns:a16="http://schemas.microsoft.com/office/drawing/2014/main" id="{DC96380B-4378-4508-8054-47DF0B8E1C45}"/>
                </a:ext>
              </a:extLst>
            </p:cNvPr>
            <p:cNvSpPr/>
            <p:nvPr/>
          </p:nvSpPr>
          <p:spPr>
            <a:xfrm>
              <a:off x="160003" y="3748964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51">
              <a:extLst>
                <a:ext uri="{FF2B5EF4-FFF2-40B4-BE49-F238E27FC236}">
                  <a16:creationId xmlns:a16="http://schemas.microsoft.com/office/drawing/2014/main" id="{F3EC415A-4B49-491F-ACCF-6954DB5AB778}"/>
                </a:ext>
              </a:extLst>
            </p:cNvPr>
            <p:cNvSpPr/>
            <p:nvPr/>
          </p:nvSpPr>
          <p:spPr>
            <a:xfrm>
              <a:off x="4463753" y="3798083"/>
              <a:ext cx="3674115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088381-7EB8-4E5F-8D9B-527186B77186}"/>
                </a:ext>
              </a:extLst>
            </p:cNvPr>
            <p:cNvSpPr/>
            <p:nvPr/>
          </p:nvSpPr>
          <p:spPr>
            <a:xfrm>
              <a:off x="8802909" y="380694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53">
              <a:extLst>
                <a:ext uri="{FF2B5EF4-FFF2-40B4-BE49-F238E27FC236}">
                  <a16:creationId xmlns:a16="http://schemas.microsoft.com/office/drawing/2014/main" id="{795B0E35-95BF-4812-84A3-7749BC4CB847}"/>
                </a:ext>
              </a:extLst>
            </p:cNvPr>
            <p:cNvSpPr/>
            <p:nvPr/>
          </p:nvSpPr>
          <p:spPr>
            <a:xfrm>
              <a:off x="976500" y="8072119"/>
              <a:ext cx="5713256" cy="13151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FBDF4BF-ADE5-4DBA-AD92-8C0DCE8D7D1D}"/>
                </a:ext>
              </a:extLst>
            </p:cNvPr>
            <p:cNvSpPr/>
            <p:nvPr/>
          </p:nvSpPr>
          <p:spPr>
            <a:xfrm>
              <a:off x="-762995" y="6002591"/>
              <a:ext cx="1274529" cy="1301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0EFCBB4-2679-4E9A-8B47-C30F37B9A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9856" y="5053216"/>
            <a:ext cx="2524959" cy="956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386B4-B914-4914-A898-51568D782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6846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CC02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5AE802E-C34E-47DB-A2B0-32BD45674F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5669" y="4459810"/>
            <a:ext cx="4572000" cy="19686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1" kern="1200" dirty="0" smtClean="0">
                <a:solidFill>
                  <a:srgbClr val="FFCC0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links and contacts e.g. </a:t>
            </a:r>
          </a:p>
          <a:p>
            <a:r>
              <a:rPr lang="en-GB" dirty="0"/>
              <a:t>More information at:</a:t>
            </a:r>
          </a:p>
          <a:p>
            <a:r>
              <a:rPr lang="en-GB" dirty="0"/>
              <a:t>eosc-portal.eu</a:t>
            </a:r>
          </a:p>
          <a:p>
            <a:r>
              <a:rPr lang="en-GB" dirty="0"/>
              <a:t>eoscsecretariat.eu</a:t>
            </a:r>
          </a:p>
          <a:p>
            <a:endParaRPr lang="en-GB" dirty="0"/>
          </a:p>
          <a:p>
            <a:r>
              <a:rPr lang="en-GB" dirty="0"/>
              <a:t>Feel free to contact me:</a:t>
            </a:r>
          </a:p>
          <a:p>
            <a:r>
              <a:rPr lang="en-GB" dirty="0"/>
              <a:t>name.surname@eosc-portal.eu</a:t>
            </a:r>
          </a:p>
          <a:p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ADA082E-FC9E-4927-925E-669F2B2989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95638"/>
            <a:ext cx="10325100" cy="1263650"/>
          </a:xfrm>
        </p:spPr>
        <p:txBody>
          <a:bodyPr>
            <a:normAutofit/>
          </a:bodyPr>
          <a:lstStyle>
            <a:lvl1pPr marL="0" indent="0">
              <a:buNone/>
              <a:defRPr lang="en-GB" sz="60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9422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1_Pictur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>
            <a:spLocks noGrp="1"/>
          </p:cNvSpPr>
          <p:nvPr>
            <p:ph type="pic" idx="2"/>
          </p:nvPr>
        </p:nvSpPr>
        <p:spPr>
          <a:xfrm>
            <a:off x="-76200" y="7711"/>
            <a:ext cx="12268199" cy="608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499A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B49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B499A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2B499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B499A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2B499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B499A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2B499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B499A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2B499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0" y="6042438"/>
            <a:ext cx="12192000" cy="861933"/>
          </a:xfrm>
          <a:prstGeom prst="rect">
            <a:avLst/>
          </a:prstGeom>
          <a:solidFill>
            <a:srgbClr val="2B49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532" y="6210948"/>
            <a:ext cx="1485402" cy="56279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4"/>
          <p:cNvSpPr>
            <a:spLocks noGrp="1"/>
          </p:cNvSpPr>
          <p:nvPr>
            <p:ph type="body" idx="1"/>
          </p:nvPr>
        </p:nvSpPr>
        <p:spPr>
          <a:xfrm>
            <a:off x="8612188" y="3752850"/>
            <a:ext cx="4435072" cy="1481217"/>
          </a:xfrm>
          <a:prstGeom prst="flowChartTerminator">
            <a:avLst/>
          </a:prstGeom>
          <a:solidFill>
            <a:srgbClr val="75B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B499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B499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B499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B499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2" name="Google Shape;52;p4"/>
          <p:cNvGrpSpPr/>
          <p:nvPr/>
        </p:nvGrpSpPr>
        <p:grpSpPr>
          <a:xfrm>
            <a:off x="478720" y="6145635"/>
            <a:ext cx="2794950" cy="1453696"/>
            <a:chOff x="-762995" y="3748964"/>
            <a:chExt cx="10840433" cy="5638275"/>
          </a:xfrm>
        </p:grpSpPr>
        <p:sp>
          <p:nvSpPr>
            <p:cNvPr id="53" name="Google Shape;53;p4"/>
            <p:cNvSpPr/>
            <p:nvPr/>
          </p:nvSpPr>
          <p:spPr>
            <a:xfrm>
              <a:off x="1434533" y="6002592"/>
              <a:ext cx="1274529" cy="1301562"/>
            </a:xfrm>
            <a:prstGeom prst="ellipse">
              <a:avLst/>
            </a:prstGeom>
            <a:solidFill>
              <a:srgbClr val="75BADA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3687087" y="6008854"/>
              <a:ext cx="5713256" cy="1315120"/>
            </a:xfrm>
            <a:prstGeom prst="roundRect">
              <a:avLst>
                <a:gd name="adj" fmla="val 50000"/>
              </a:avLst>
            </a:prstGeom>
            <a:solidFill>
              <a:srgbClr val="75BADA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160003" y="3748964"/>
              <a:ext cx="3674115" cy="1315120"/>
            </a:xfrm>
            <a:prstGeom prst="roundRect">
              <a:avLst>
                <a:gd name="adj" fmla="val 50000"/>
              </a:avLst>
            </a:prstGeom>
            <a:solidFill>
              <a:srgbClr val="75BADA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463753" y="3798083"/>
              <a:ext cx="3674115" cy="1315120"/>
            </a:xfrm>
            <a:prstGeom prst="roundRect">
              <a:avLst>
                <a:gd name="adj" fmla="val 50000"/>
              </a:avLst>
            </a:prstGeom>
            <a:solidFill>
              <a:srgbClr val="75BADA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802909" y="3806941"/>
              <a:ext cx="1274529" cy="1301562"/>
            </a:xfrm>
            <a:prstGeom prst="ellipse">
              <a:avLst/>
            </a:prstGeom>
            <a:solidFill>
              <a:srgbClr val="75BADA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976500" y="8072119"/>
              <a:ext cx="5713256" cy="1315120"/>
            </a:xfrm>
            <a:prstGeom prst="roundRect">
              <a:avLst>
                <a:gd name="adj" fmla="val 50000"/>
              </a:avLst>
            </a:prstGeom>
            <a:solidFill>
              <a:srgbClr val="75BADA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-762995" y="6002591"/>
              <a:ext cx="1274529" cy="1301562"/>
            </a:xfrm>
            <a:prstGeom prst="ellipse">
              <a:avLst/>
            </a:prstGeom>
            <a:solidFill>
              <a:srgbClr val="75BADA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72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705C8-179E-430A-BABA-8692D4B1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3D6F0-5E00-4E8F-B9E9-6A7986360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</a:t>
            </a:r>
            <a:r>
              <a:rPr lang="en-GB" sz="2400" dirty="0">
                <a:solidFill>
                  <a:srgbClr val="2B499A"/>
                </a:solidFill>
                <a:latin typeface="+mn-lt"/>
              </a:rPr>
              <a:t> Ipsum </a:t>
            </a:r>
            <a:r>
              <a:rPr lang="en-US" dirty="0"/>
              <a:t>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02A-3FDC-4B9C-AD8B-38DEB1341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0C88F-38BE-4FF9-A312-DDC4CE6A0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EOSCsecretariat webinar, 1st July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EA2D-DE77-47D1-8166-5ECA5EBB4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854BC-1D07-4F76-AEA2-90FFE6F7B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30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0" r:id="rId3"/>
    <p:sldLayoutId id="2147483663" r:id="rId4"/>
    <p:sldLayoutId id="2147483665" r:id="rId5"/>
    <p:sldLayoutId id="2147483666" r:id="rId6"/>
    <p:sldLayoutId id="2147483669" r:id="rId7"/>
    <p:sldLayoutId id="2147483671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rgbClr val="2B499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2400" kern="1200">
          <a:solidFill>
            <a:srgbClr val="2B499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2000" kern="1200">
          <a:solidFill>
            <a:srgbClr val="2B499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800" kern="1200">
          <a:solidFill>
            <a:srgbClr val="2B499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800" kern="1200">
          <a:solidFill>
            <a:srgbClr val="2B499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co/0YcgWq3Bjd?amp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eosc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AABB-F574-7747-886E-BECE41957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96" y="738258"/>
            <a:ext cx="7839152" cy="973162"/>
          </a:xfrm>
        </p:spPr>
        <p:txBody>
          <a:bodyPr>
            <a:normAutofit/>
          </a:bodyPr>
          <a:lstStyle/>
          <a:p>
            <a:r>
              <a:rPr lang="en-NL" dirty="0"/>
              <a:t>The role of NRENs in EOSC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C07E4-A4DD-374D-86B7-14F614498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L" dirty="0"/>
              <a:t>Sarah Jones, GÉANT</a:t>
            </a:r>
          </a:p>
          <a:p>
            <a:r>
              <a:rPr lang="en-GB" dirty="0"/>
              <a:t>s</a:t>
            </a:r>
            <a:r>
              <a:rPr lang="en-NL" dirty="0"/>
              <a:t>arah.jones@geant.org </a:t>
            </a:r>
          </a:p>
          <a:p>
            <a:r>
              <a:rPr lang="en-NL" dirty="0"/>
              <a:t>Twitter: @sarahroams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0A28F-A887-5041-AED5-02D46AAF64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6692" y="5254209"/>
            <a:ext cx="4698676" cy="1333500"/>
          </a:xfrm>
        </p:spPr>
        <p:txBody>
          <a:bodyPr>
            <a:normAutofit/>
          </a:bodyPr>
          <a:lstStyle/>
          <a:p>
            <a:r>
              <a:rPr lang="en-GB" sz="2000" b="1" dirty="0"/>
              <a:t>SEE user forum, 3</a:t>
            </a:r>
            <a:r>
              <a:rPr lang="en-GB" sz="2000" b="1" baseline="30000" dirty="0"/>
              <a:t>rd</a:t>
            </a:r>
            <a:r>
              <a:rPr lang="en-GB" sz="2000" b="1" dirty="0"/>
              <a:t> November 2021</a:t>
            </a:r>
          </a:p>
          <a:p>
            <a:r>
              <a:rPr lang="en-GB" sz="2000" b="1" dirty="0"/>
              <a:t>#</a:t>
            </a:r>
            <a:r>
              <a:rPr lang="en-GB" sz="2000" b="1" dirty="0" err="1"/>
              <a:t>SEEUserForum</a:t>
            </a:r>
            <a:endParaRPr lang="en-GB" sz="2000" b="1" dirty="0"/>
          </a:p>
          <a:p>
            <a:r>
              <a:rPr lang="en-GB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events.geant.org/event/904</a:t>
            </a:r>
            <a:endParaRPr lang="en-NL" sz="2000" b="1" dirty="0"/>
          </a:p>
        </p:txBody>
      </p:sp>
    </p:spTree>
    <p:extLst>
      <p:ext uri="{BB962C8B-B14F-4D97-AF65-F5344CB8AC3E}">
        <p14:creationId xmlns:p14="http://schemas.microsoft.com/office/powerpoint/2010/main" val="390658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 txBox="1">
            <a:spLocks/>
          </p:cNvSpPr>
          <p:nvPr/>
        </p:nvSpPr>
        <p:spPr>
          <a:xfrm>
            <a:off x="538988" y="441689"/>
            <a:ext cx="5362712" cy="9101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4"/>
                </a:solidFill>
                <a:ea typeface="+mj-ea"/>
                <a:cs typeface="+mj-cs"/>
              </a:rPr>
              <a:t>Contact details for SEE NRENs</a:t>
            </a:r>
            <a:endParaRPr lang="en-US" sz="2400" dirty="0">
              <a:solidFill>
                <a:schemeClr val="accent4"/>
              </a:solidFill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59141" y="4259513"/>
            <a:ext cx="466943" cy="420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3F1124-EA74-5942-B281-A682EA43D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2" y="2947702"/>
            <a:ext cx="1477283" cy="5318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F04DE6-B62B-F04C-99AE-4FD27DFCD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38" y="1448940"/>
            <a:ext cx="1477284" cy="267836"/>
          </a:xfrm>
          <a:prstGeom prst="rect">
            <a:avLst/>
          </a:prstGeom>
        </p:spPr>
      </p:pic>
      <p:pic>
        <p:nvPicPr>
          <p:cNvPr id="17" name="Picture 2" descr="МАРнет">
            <a:extLst>
              <a:ext uri="{FF2B5EF4-FFF2-40B4-BE49-F238E27FC236}">
                <a16:creationId xmlns:a16="http://schemas.microsoft.com/office/drawing/2014/main" id="{84C3A129-4505-CD44-A3E1-0C844E605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4" y="3714829"/>
            <a:ext cx="1583377" cy="3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B62C353A-997B-994F-8E75-D1105FA2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14" y="2706225"/>
            <a:ext cx="1233424" cy="6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C294-B223-494F-A422-961D168F9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442" y="2143661"/>
            <a:ext cx="1113443" cy="3142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F24E7E-501D-8F4B-A646-371D88503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364" y="5244087"/>
            <a:ext cx="1289598" cy="419119"/>
          </a:xfrm>
          <a:prstGeom prst="rect">
            <a:avLst/>
          </a:prstGeom>
        </p:spPr>
      </p:pic>
      <p:pic>
        <p:nvPicPr>
          <p:cNvPr id="22" name="Picture 8" descr="BREN - Wikipedia">
            <a:extLst>
              <a:ext uri="{FF2B5EF4-FFF2-40B4-BE49-F238E27FC236}">
                <a16:creationId xmlns:a16="http://schemas.microsoft.com/office/drawing/2014/main" id="{E095D8B3-BC1B-E148-843F-328BB60FE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7230" r="2449" b="7054"/>
          <a:stretch/>
        </p:blipFill>
        <p:spPr bwMode="auto">
          <a:xfrm>
            <a:off x="2958933" y="1991196"/>
            <a:ext cx="1499010" cy="5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IUCC - Inter-University Computation Center | LinkedIn">
            <a:extLst>
              <a:ext uri="{FF2B5EF4-FFF2-40B4-BE49-F238E27FC236}">
                <a16:creationId xmlns:a16="http://schemas.microsoft.com/office/drawing/2014/main" id="{27C9456F-AE4D-5648-B68E-FA9D9A8DD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67" y="4268558"/>
            <a:ext cx="553763" cy="5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Request For Expressions of Interest – Local Individual Consultants for  Management of Kosovo Research and Education Network – KODE">
            <a:extLst>
              <a:ext uri="{FF2B5EF4-FFF2-40B4-BE49-F238E27FC236}">
                <a16:creationId xmlns:a16="http://schemas.microsoft.com/office/drawing/2014/main" id="{60234475-36AF-2545-80ED-25ECC8680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22332" b="57358"/>
          <a:stretch/>
        </p:blipFill>
        <p:spPr bwMode="auto">
          <a:xfrm>
            <a:off x="3049814" y="3621699"/>
            <a:ext cx="1296756" cy="4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Text&#10;&#10;Description automatically generated with low confidence">
            <a:extLst>
              <a:ext uri="{FF2B5EF4-FFF2-40B4-BE49-F238E27FC236}">
                <a16:creationId xmlns:a16="http://schemas.microsoft.com/office/drawing/2014/main" id="{B67531FB-1BD7-7241-8BEE-41C87F0A2C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81" y="5050325"/>
            <a:ext cx="764724" cy="728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1F9136-7B41-DB45-AFE0-848B85EC56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8350" y="4238625"/>
            <a:ext cx="553763" cy="583696"/>
          </a:xfrm>
          <a:prstGeom prst="rect">
            <a:avLst/>
          </a:prstGeom>
        </p:spPr>
      </p:pic>
      <p:pic>
        <p:nvPicPr>
          <p:cNvPr id="31" name="Picture 6" descr="Agency ARNIEC / RoEduNet is member of PROTECTIVE H2020 project - Romanian  Educational Network">
            <a:extLst>
              <a:ext uri="{FF2B5EF4-FFF2-40B4-BE49-F238E27FC236}">
                <a16:creationId xmlns:a16="http://schemas.microsoft.com/office/drawing/2014/main" id="{62F4C300-BB0E-2E40-92CA-72F4C733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35" y="1287510"/>
            <a:ext cx="1523217" cy="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artner Profile; GRNET. Greek reseach and technology network. | GÉANT  CONNECT Online">
            <a:extLst>
              <a:ext uri="{FF2B5EF4-FFF2-40B4-BE49-F238E27FC236}">
                <a16:creationId xmlns:a16="http://schemas.microsoft.com/office/drawing/2014/main" id="{5EAECE06-E6DC-E642-93B5-7248650A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27" y="4297659"/>
            <a:ext cx="1504287" cy="5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E7FB60-4A6A-F94D-A007-417CD1E4217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1334" r="2593" b="2039"/>
          <a:stretch/>
        </p:blipFill>
        <p:spPr>
          <a:xfrm rot="194451">
            <a:off x="6753184" y="861146"/>
            <a:ext cx="3839743" cy="4173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41B59E3-DFAB-9A41-BFEA-6695C7054127}"/>
              </a:ext>
            </a:extLst>
          </p:cNvPr>
          <p:cNvGrpSpPr/>
          <p:nvPr/>
        </p:nvGrpSpPr>
        <p:grpSpPr>
          <a:xfrm>
            <a:off x="5662836" y="4220419"/>
            <a:ext cx="5827693" cy="1442787"/>
            <a:chOff x="4962379" y="4536820"/>
            <a:chExt cx="4280946" cy="1059852"/>
          </a:xfrm>
        </p:grpSpPr>
        <p:pic>
          <p:nvPicPr>
            <p:cNvPr id="42" name="Picture 4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1BAE0DA-40DC-804A-9326-13F7B0B20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1133">
              <a:off x="5021352" y="4536820"/>
              <a:ext cx="4122612" cy="10598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D26505-63E2-F145-8BDD-7950BB1E9DB6}"/>
                </a:ext>
              </a:extLst>
            </p:cNvPr>
            <p:cNvSpPr txBox="1"/>
            <p:nvPr/>
          </p:nvSpPr>
          <p:spPr>
            <a:xfrm rot="21132109">
              <a:off x="4962379" y="4760799"/>
              <a:ext cx="4280946" cy="61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www.geant.org/About/Membership/</a:t>
              </a:r>
              <a:br>
                <a:rPr lang="en-US" sz="2400" b="1" dirty="0">
                  <a:solidFill>
                    <a:srgbClr val="C00000"/>
                  </a:solidFill>
                </a:rPr>
              </a:br>
              <a:r>
                <a:rPr lang="en-US" sz="2400" b="1" dirty="0">
                  <a:solidFill>
                    <a:srgbClr val="C00000"/>
                  </a:solidFill>
                </a:rPr>
                <a:t>Pages/</a:t>
              </a:r>
              <a:r>
                <a:rPr lang="en-US" sz="2400" b="1" dirty="0" err="1">
                  <a:solidFill>
                    <a:srgbClr val="C00000"/>
                  </a:solidFill>
                </a:rPr>
                <a:t>MAandGAreps.aspx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61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>
            <a:spLocks noGrp="1"/>
          </p:cNvSpPr>
          <p:nvPr>
            <p:ph type="pic" idx="2"/>
          </p:nvPr>
        </p:nvSpPr>
        <p:spPr>
          <a:xfrm>
            <a:off x="0" y="7711"/>
            <a:ext cx="12192000" cy="608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499A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2B49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0" y="-246743"/>
            <a:ext cx="12192000" cy="6342743"/>
          </a:xfrm>
          <a:prstGeom prst="rect">
            <a:avLst/>
          </a:prstGeom>
          <a:solidFill>
            <a:srgbClr val="2B499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4"/>
          <p:cNvSpPr>
            <a:spLocks noGrp="1"/>
          </p:cNvSpPr>
          <p:nvPr>
            <p:ph type="body" idx="1"/>
          </p:nvPr>
        </p:nvSpPr>
        <p:spPr>
          <a:xfrm>
            <a:off x="7414009" y="3632581"/>
            <a:ext cx="4435072" cy="1481217"/>
          </a:xfrm>
          <a:prstGeom prst="flowChartTerminator">
            <a:avLst/>
          </a:prstGeom>
          <a:solidFill>
            <a:srgbClr val="75B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endParaRPr sz="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/>
              <a:t>  Thanks!</a:t>
            </a:r>
            <a:endParaRPr/>
          </a:p>
        </p:txBody>
      </p:sp>
      <p:pic>
        <p:nvPicPr>
          <p:cNvPr id="163" name="Google Shape;163;p14"/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/>
          <a:stretch/>
        </p:blipFill>
        <p:spPr>
          <a:xfrm>
            <a:off x="1055137" y="2548708"/>
            <a:ext cx="2960982" cy="296683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/>
          <p:nvPr/>
        </p:nvSpPr>
        <p:spPr>
          <a:xfrm>
            <a:off x="1055137" y="508768"/>
            <a:ext cx="96654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C461-E5DE-47B1-896E-569D7B65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EOSC?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41469-CF50-424A-9449-691FD0D5C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44" y="1574142"/>
            <a:ext cx="8333887" cy="380624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A w</a:t>
            </a:r>
            <a:r>
              <a:rPr lang="fr-FR" dirty="0"/>
              <a:t>eb of FAIR data and services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dirty="0"/>
              <a:t>Federation of eInfra and research infrastructures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dirty="0"/>
              <a:t>Environment in which data can be brought together with services to perform analyses and address societal challenges</a:t>
            </a:r>
          </a:p>
          <a:p>
            <a:endParaRPr lang="en-GB" dirty="0"/>
          </a:p>
        </p:txBody>
      </p:sp>
      <p:pic>
        <p:nvPicPr>
          <p:cNvPr id="6" name="Picture 2" descr="https://lh6.googleusercontent.com/Hn6gO5yYYhxKltEP7VnUxbFO_bTpAODTY2W9VHW3bcOtZAv4wp3DA2f6mNOimdYf_7Hu6YIdfDt7RqIM_lZRTJ7nNeLnFOKtECYouG3vNsJ-rZ7PGFmAZhuhPLl7vYUWtkisJ6jt">
            <a:extLst>
              <a:ext uri="{FF2B5EF4-FFF2-40B4-BE49-F238E27FC236}">
                <a16:creationId xmlns:a16="http://schemas.microsoft.com/office/drawing/2014/main" id="{FDB0C5C6-5E0A-D342-9D1D-3ED186A82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21" y="1574141"/>
            <a:ext cx="3176445" cy="26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7906-2BE7-C344-92B5-3270E163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Aims to enable multidisciplinary discovery &amp; use</a:t>
            </a:r>
          </a:p>
        </p:txBody>
      </p:sp>
      <p:pic>
        <p:nvPicPr>
          <p:cNvPr id="1026" name="Picture 2" descr="Business IT Strategy Research | Info-Tech Research Group">
            <a:extLst>
              <a:ext uri="{FF2B5EF4-FFF2-40B4-BE49-F238E27FC236}">
                <a16:creationId xmlns:a16="http://schemas.microsoft.com/office/drawing/2014/main" id="{4C3F6D34-4ACB-1D4D-B495-A6121891E2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1" y="1719479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usiness IT Strategy Research | Info-Tech Research Group">
            <a:extLst>
              <a:ext uri="{FF2B5EF4-FFF2-40B4-BE49-F238E27FC236}">
                <a16:creationId xmlns:a16="http://schemas.microsoft.com/office/drawing/2014/main" id="{C40CB22F-3EC2-1746-B073-AD49B7CE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09" y="2418374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usiness IT Strategy Research | Info-Tech Research Group">
            <a:extLst>
              <a:ext uri="{FF2B5EF4-FFF2-40B4-BE49-F238E27FC236}">
                <a16:creationId xmlns:a16="http://schemas.microsoft.com/office/drawing/2014/main" id="{3D877E31-EBEE-0A4A-A7AD-F7728F78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76" y="4163290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siness IT Strategy Research | Info-Tech Research Group">
            <a:extLst>
              <a:ext uri="{FF2B5EF4-FFF2-40B4-BE49-F238E27FC236}">
                <a16:creationId xmlns:a16="http://schemas.microsoft.com/office/drawing/2014/main" id="{878FA7E0-6327-2045-A32B-25CE9063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15" y="1628666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usiness IT Strategy Research | Info-Tech Research Group">
            <a:extLst>
              <a:ext uri="{FF2B5EF4-FFF2-40B4-BE49-F238E27FC236}">
                <a16:creationId xmlns:a16="http://schemas.microsoft.com/office/drawing/2014/main" id="{A80986DE-C2A9-804E-977F-81C0DD53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61" y="2259048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usiness IT Strategy Research | Info-Tech Research Group">
            <a:extLst>
              <a:ext uri="{FF2B5EF4-FFF2-40B4-BE49-F238E27FC236}">
                <a16:creationId xmlns:a16="http://schemas.microsoft.com/office/drawing/2014/main" id="{3ECE8BA3-8D6C-864A-94E6-E5B74095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091" y="3623721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F40FEB4-DB43-E54B-8E9F-51B5A156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1" y="3236756"/>
            <a:ext cx="1271397" cy="127139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63DA8A2-A68E-9245-AF7D-4AA38C5E5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976" y="3236755"/>
            <a:ext cx="1271397" cy="1271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A597A9-547B-DE44-878F-37510DADE7DF}"/>
              </a:ext>
            </a:extLst>
          </p:cNvPr>
          <p:cNvSpPr txBox="1"/>
          <p:nvPr/>
        </p:nvSpPr>
        <p:spPr>
          <a:xfrm>
            <a:off x="3966616" y="1837734"/>
            <a:ext cx="3526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400" dirty="0">
                <a:solidFill>
                  <a:srgbClr val="2B499A"/>
                </a:solidFill>
              </a:rPr>
              <a:t>Disconnected silos to a federated infrastructure providing added value to researchers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D43D73-935F-4647-87C3-A2EC445A5699}"/>
              </a:ext>
            </a:extLst>
          </p:cNvPr>
          <p:cNvCxnSpPr/>
          <p:nvPr/>
        </p:nvCxnSpPr>
        <p:spPr>
          <a:xfrm flipV="1">
            <a:off x="838199" y="2798617"/>
            <a:ext cx="77247" cy="630383"/>
          </a:xfrm>
          <a:prstGeom prst="straightConnector1">
            <a:avLst/>
          </a:prstGeom>
          <a:ln w="38100">
            <a:solidFill>
              <a:srgbClr val="6BAA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505BFE-3043-0748-A885-0FA638844DDE}"/>
              </a:ext>
            </a:extLst>
          </p:cNvPr>
          <p:cNvCxnSpPr>
            <a:cxnSpLocks/>
          </p:cNvCxnSpPr>
          <p:nvPr/>
        </p:nvCxnSpPr>
        <p:spPr>
          <a:xfrm>
            <a:off x="1460332" y="4127897"/>
            <a:ext cx="610344" cy="380255"/>
          </a:xfrm>
          <a:prstGeom prst="straightConnector1">
            <a:avLst/>
          </a:prstGeom>
          <a:ln w="38100">
            <a:solidFill>
              <a:srgbClr val="6BAA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57FFB6-252C-7748-A9F9-D5BA715EDFD3}"/>
              </a:ext>
            </a:extLst>
          </p:cNvPr>
          <p:cNvCxnSpPr>
            <a:cxnSpLocks/>
          </p:cNvCxnSpPr>
          <p:nvPr/>
        </p:nvCxnSpPr>
        <p:spPr>
          <a:xfrm flipV="1">
            <a:off x="8835666" y="2707806"/>
            <a:ext cx="220731" cy="699588"/>
          </a:xfrm>
          <a:prstGeom prst="straightConnector1">
            <a:avLst/>
          </a:prstGeom>
          <a:ln w="38100">
            <a:solidFill>
              <a:srgbClr val="6BAA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C0862C-26DD-F647-8F25-9AF9EC3DAFF9}"/>
              </a:ext>
            </a:extLst>
          </p:cNvPr>
          <p:cNvCxnSpPr>
            <a:endCxn id="8" idx="1"/>
          </p:cNvCxnSpPr>
          <p:nvPr/>
        </p:nvCxnSpPr>
        <p:spPr>
          <a:xfrm>
            <a:off x="9735091" y="2528092"/>
            <a:ext cx="539570" cy="270526"/>
          </a:xfrm>
          <a:prstGeom prst="straightConnector1">
            <a:avLst/>
          </a:prstGeom>
          <a:ln w="38100">
            <a:solidFill>
              <a:srgbClr val="6BAAC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194E07-6FE3-C946-A841-8958AD1D6123}"/>
              </a:ext>
            </a:extLst>
          </p:cNvPr>
          <p:cNvCxnSpPr>
            <a:cxnSpLocks/>
          </p:cNvCxnSpPr>
          <p:nvPr/>
        </p:nvCxnSpPr>
        <p:spPr>
          <a:xfrm>
            <a:off x="9617306" y="2661614"/>
            <a:ext cx="473756" cy="976832"/>
          </a:xfrm>
          <a:prstGeom prst="straightConnector1">
            <a:avLst/>
          </a:prstGeom>
          <a:ln w="38100">
            <a:solidFill>
              <a:srgbClr val="6BAAC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FD64F82-00E9-194B-BBCF-B46F57623D2A}"/>
              </a:ext>
            </a:extLst>
          </p:cNvPr>
          <p:cNvSpPr/>
          <p:nvPr/>
        </p:nvSpPr>
        <p:spPr>
          <a:xfrm>
            <a:off x="4086791" y="3603757"/>
            <a:ext cx="3198208" cy="714267"/>
          </a:xfrm>
          <a:prstGeom prst="rightArrow">
            <a:avLst/>
          </a:prstGeom>
          <a:solidFill>
            <a:srgbClr val="6BAACA"/>
          </a:solidFill>
          <a:ln>
            <a:solidFill>
              <a:srgbClr val="6BA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737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787D-C75F-B141-8516-EA9AA535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How is EOSC governed and implemented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EA00AB-97ED-7044-B6BB-0BC863B6A6CD}"/>
              </a:ext>
            </a:extLst>
          </p:cNvPr>
          <p:cNvSpPr/>
          <p:nvPr/>
        </p:nvSpPr>
        <p:spPr>
          <a:xfrm>
            <a:off x="1722783" y="2994991"/>
            <a:ext cx="2822713" cy="569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EOSC Association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4E466F-AFEA-B341-AD50-F832E82DE3B4}"/>
              </a:ext>
            </a:extLst>
          </p:cNvPr>
          <p:cNvSpPr/>
          <p:nvPr/>
        </p:nvSpPr>
        <p:spPr>
          <a:xfrm>
            <a:off x="1132614" y="3696054"/>
            <a:ext cx="1133509" cy="569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Board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E71AFDD-E3ED-5E44-9AF1-9A69CBEA4C4E}"/>
              </a:ext>
            </a:extLst>
          </p:cNvPr>
          <p:cNvSpPr/>
          <p:nvPr/>
        </p:nvSpPr>
        <p:spPr>
          <a:xfrm>
            <a:off x="2424701" y="3696054"/>
            <a:ext cx="3074952" cy="569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General Assembly of Members and Observers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6C874E-3819-4748-A6E9-9A614A7F6AFF}"/>
              </a:ext>
            </a:extLst>
          </p:cNvPr>
          <p:cNvSpPr/>
          <p:nvPr/>
        </p:nvSpPr>
        <p:spPr>
          <a:xfrm>
            <a:off x="278296" y="1630017"/>
            <a:ext cx="2146405" cy="569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Steering Board</a:t>
            </a:r>
          </a:p>
          <a:p>
            <a:pPr algn="ctr"/>
            <a:r>
              <a:rPr lang="en-NL" dirty="0"/>
              <a:t>(MS / EC / EOSC-A)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8EDA7B-3F8C-EE43-B250-30B456D30D2F}"/>
              </a:ext>
            </a:extLst>
          </p:cNvPr>
          <p:cNvCxnSpPr>
            <a:cxnSpLocks/>
          </p:cNvCxnSpPr>
          <p:nvPr/>
        </p:nvCxnSpPr>
        <p:spPr>
          <a:xfrm>
            <a:off x="2424701" y="2199860"/>
            <a:ext cx="457984" cy="663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78704E-56EB-E440-9493-792167DA8666}"/>
              </a:ext>
            </a:extLst>
          </p:cNvPr>
          <p:cNvCxnSpPr>
            <a:cxnSpLocks/>
          </p:cNvCxnSpPr>
          <p:nvPr/>
        </p:nvCxnSpPr>
        <p:spPr>
          <a:xfrm flipH="1" flipV="1">
            <a:off x="2266123" y="2258192"/>
            <a:ext cx="457984" cy="663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231548-EDD9-6B4A-9540-6CDFB6F7730C}"/>
              </a:ext>
            </a:extLst>
          </p:cNvPr>
          <p:cNvSpPr txBox="1"/>
          <p:nvPr/>
        </p:nvSpPr>
        <p:spPr>
          <a:xfrm>
            <a:off x="4794142" y="2910580"/>
            <a:ext cx="132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B499A"/>
                </a:solidFill>
              </a:rPr>
              <a:t>c</a:t>
            </a:r>
            <a:r>
              <a:rPr lang="en-NL" dirty="0">
                <a:solidFill>
                  <a:srgbClr val="2B499A"/>
                </a:solidFill>
              </a:rPr>
              <a:t>oordinates and steers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43D3F6-5200-7F43-82B7-FACC59B780E5}"/>
              </a:ext>
            </a:extLst>
          </p:cNvPr>
          <p:cNvSpPr/>
          <p:nvPr/>
        </p:nvSpPr>
        <p:spPr>
          <a:xfrm>
            <a:off x="4349863" y="4405040"/>
            <a:ext cx="2448055" cy="569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Advisory Groups and Task Forces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97893AE-60D9-1442-9D95-B6B7299991CA}"/>
              </a:ext>
            </a:extLst>
          </p:cNvPr>
          <p:cNvSpPr/>
          <p:nvPr/>
        </p:nvSpPr>
        <p:spPr>
          <a:xfrm>
            <a:off x="5658680" y="1848027"/>
            <a:ext cx="1033669" cy="3696054"/>
          </a:xfrm>
          <a:prstGeom prst="rightBrace">
            <a:avLst>
              <a:gd name="adj1" fmla="val 89215"/>
              <a:gd name="adj2" fmla="val 517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152FE1-6924-994C-A58C-7647A668FF18}"/>
              </a:ext>
            </a:extLst>
          </p:cNvPr>
          <p:cNvSpPr/>
          <p:nvPr/>
        </p:nvSpPr>
        <p:spPr>
          <a:xfrm>
            <a:off x="1409702" y="4974883"/>
            <a:ext cx="2503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800" dirty="0">
                <a:hlinkClick r:id="rId2"/>
              </a:rPr>
              <a:t>https://eosc.eu</a:t>
            </a:r>
            <a:r>
              <a:rPr lang="en-NL" sz="2800" dirty="0"/>
              <a:t> 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BA350A3-2513-A546-AACB-BEC63BCA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22" y="1565725"/>
            <a:ext cx="2875195" cy="5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75223117-D530-5B4E-BF4D-1C234E58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719" y="2441905"/>
            <a:ext cx="1810369" cy="1298743"/>
          </a:xfrm>
          <a:prstGeom prst="rect">
            <a:avLst/>
          </a:prstGeom>
        </p:spPr>
      </p:pic>
      <p:pic>
        <p:nvPicPr>
          <p:cNvPr id="30" name="Picture 6" descr="EOSC Future launches the first of its RDA Open Calls | DARIAH">
            <a:extLst>
              <a:ext uri="{FF2B5EF4-FFF2-40B4-BE49-F238E27FC236}">
                <a16:creationId xmlns:a16="http://schemas.microsoft.com/office/drawing/2014/main" id="{C63F0075-0BF6-DA41-A376-41C02C4A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58" y="4090323"/>
            <a:ext cx="2346296" cy="126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F33DC837-A3BD-B745-94DD-EB8BA648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58" y="3131924"/>
            <a:ext cx="1810369" cy="5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OSC-Nordic | EOSC Portal">
            <a:extLst>
              <a:ext uri="{FF2B5EF4-FFF2-40B4-BE49-F238E27FC236}">
                <a16:creationId xmlns:a16="http://schemas.microsoft.com/office/drawing/2014/main" id="{46305287-05B6-E343-B7B5-74F57545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64" y="4052635"/>
            <a:ext cx="1739705" cy="99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erial – NI4OS- Europe">
            <a:extLst>
              <a:ext uri="{FF2B5EF4-FFF2-40B4-BE49-F238E27FC236}">
                <a16:creationId xmlns:a16="http://schemas.microsoft.com/office/drawing/2014/main" id="{82840C0F-1571-BD47-A2B9-ACC398E2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842" y="1538183"/>
            <a:ext cx="1984719" cy="14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EF9BF72-3D97-3E46-8F1E-BB1D747C4A03}"/>
              </a:ext>
            </a:extLst>
          </p:cNvPr>
          <p:cNvSpPr txBox="1"/>
          <p:nvPr/>
        </p:nvSpPr>
        <p:spPr>
          <a:xfrm>
            <a:off x="7665866" y="5544081"/>
            <a:ext cx="421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499A"/>
                </a:solidFill>
              </a:rPr>
              <a:t>Implementation through many projects</a:t>
            </a:r>
            <a:endParaRPr lang="en-NL" dirty="0">
              <a:solidFill>
                <a:srgbClr val="2B49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4AC5-71C3-2A4C-9D52-FB7B10F2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NRENs are active in the EOSC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1AEC-31E3-C040-8CBE-76C4193A5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L" dirty="0"/>
              <a:t>Members of the Association e.g. ULAKBIM, GRNET</a:t>
            </a:r>
          </a:p>
          <a:p>
            <a:r>
              <a:rPr lang="en-NL" dirty="0"/>
              <a:t>Mandated representatives for their country e.g. ARNES, KIFU</a:t>
            </a:r>
          </a:p>
          <a:p>
            <a:r>
              <a:rPr lang="en-NL" dirty="0"/>
              <a:t>Sit on the Board e.g. GÉANT &amp; HEAnet</a:t>
            </a:r>
          </a:p>
          <a:p>
            <a:r>
              <a:rPr lang="en-NL" dirty="0"/>
              <a:t>Chair of Task Forces etc e.g. Jisc &amp; Uninett</a:t>
            </a:r>
          </a:p>
          <a:p>
            <a:endParaRPr lang="en-NL" dirty="0"/>
          </a:p>
          <a:p>
            <a:pPr marL="0" indent="0">
              <a:lnSpc>
                <a:spcPct val="100000"/>
              </a:lnSpc>
              <a:buNone/>
            </a:pPr>
            <a:r>
              <a:rPr lang="en-NL" dirty="0"/>
              <a:t>Enables NRENs to influence strategic agenda and ensure needs of their country / researchers are reflected in EOSC</a:t>
            </a:r>
          </a:p>
        </p:txBody>
      </p:sp>
    </p:spTree>
    <p:extLst>
      <p:ext uri="{BB962C8B-B14F-4D97-AF65-F5344CB8AC3E}">
        <p14:creationId xmlns:p14="http://schemas.microsoft.com/office/powerpoint/2010/main" val="4901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EF3D-3427-764D-A48D-7A7E87A0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NRENs are also implementing EOSC via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A9297-51DD-B248-B7A9-588AD969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3" y="1524000"/>
            <a:ext cx="5529124" cy="43431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Developing national / regional catalogues to integrate in EOSC</a:t>
            </a:r>
          </a:p>
          <a:p>
            <a:pPr marL="0" indent="0">
              <a:lnSpc>
                <a:spcPct val="100000"/>
              </a:lnSpc>
              <a:buNone/>
            </a:pPr>
            <a:endParaRPr lang="en-NL" sz="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98C549-5009-2D4B-A35E-456A8DE8642C}"/>
              </a:ext>
            </a:extLst>
          </p:cNvPr>
          <p:cNvSpPr txBox="1">
            <a:spLocks/>
          </p:cNvSpPr>
          <p:nvPr/>
        </p:nvSpPr>
        <p:spPr>
          <a:xfrm>
            <a:off x="6605726" y="1369017"/>
            <a:ext cx="5229490" cy="434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FontTx/>
              <a:buBlip>
                <a:blip r:embed="rId2"/>
              </a:buBlip>
              <a:defRPr sz="2800" b="0" kern="1200">
                <a:solidFill>
                  <a:srgbClr val="2B499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rgbClr val="2B499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lang="en-US" sz="3200" kern="1200" dirty="0" smtClean="0">
                <a:solidFill>
                  <a:srgbClr val="2B499A"/>
                </a:solidFill>
                <a:latin typeface="+mn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2B499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2B499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/>
              <a:t>Offering services in EOSC (e.g. AAI &amp; cloud storage)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Developing new functionality (e.g. </a:t>
            </a:r>
            <a:r>
              <a:rPr lang="en-US" dirty="0"/>
              <a:t>AI-based recommendations)</a:t>
            </a:r>
            <a:r>
              <a:rPr lang="en-NL" dirty="0"/>
              <a:t> </a:t>
            </a:r>
            <a:endParaRPr lang="en-GB" dirty="0"/>
          </a:p>
          <a:p>
            <a:pPr marL="0" indent="0">
              <a:lnSpc>
                <a:spcPct val="100000"/>
              </a:lnSpc>
              <a:buFontTx/>
              <a:buNone/>
            </a:pPr>
            <a:endParaRPr lang="en-NL" sz="800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3386F9E-02F8-9E48-BB60-8166972E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84" y="2653303"/>
            <a:ext cx="5889033" cy="32138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9D23859-5BFC-3947-A850-F5F90030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17" y="35406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FBA3512-8FC1-C544-8377-FF72749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08" y="3807209"/>
            <a:ext cx="28791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0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30D5-2D30-FA49-8ADF-5A96D297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Why engage in EOSC via your NREN?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D9375-A313-4D4E-AF0C-F52B646B8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3" y="1410346"/>
            <a:ext cx="11031022" cy="44568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</a:pPr>
            <a:r>
              <a:rPr lang="en-NL" dirty="0"/>
              <a:t>Ensures they can represent your views in the governance and projects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</a:pPr>
            <a:r>
              <a:rPr lang="en-NL" dirty="0"/>
              <a:t>Provides you with a local contact who speaks your language and understands the national research culture and services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</a:pPr>
            <a:r>
              <a:rPr lang="en-NL" dirty="0"/>
              <a:t>The NREN can act as an intermediary, helping you to identify and use relevant datasets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73070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E9F1-B403-E140-A5F6-019C3E17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What’s in EOSC for you as a researcher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9DD01-2423-E94C-ABCC-56FD7AB97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Access to data from various repositories in Europe</a:t>
            </a:r>
          </a:p>
          <a:p>
            <a:r>
              <a:rPr lang="en-NL" dirty="0"/>
              <a:t>Access to services to store, analyse, share data</a:t>
            </a:r>
          </a:p>
          <a:p>
            <a:r>
              <a:rPr lang="en-NL" dirty="0"/>
              <a:t>Access to free compute resources e.g. via EGI-Ace, DICE and C-SCALE</a:t>
            </a:r>
          </a:p>
          <a:p>
            <a:r>
              <a:rPr lang="en-NL" dirty="0"/>
              <a:t>Support for data management, Open Science and FAIR</a:t>
            </a:r>
          </a:p>
          <a:p>
            <a:r>
              <a:rPr lang="en-NL" dirty="0"/>
              <a:t>A place to connect with other research communities</a:t>
            </a:r>
          </a:p>
        </p:txBody>
      </p:sp>
    </p:spTree>
    <p:extLst>
      <p:ext uri="{BB962C8B-B14F-4D97-AF65-F5344CB8AC3E}">
        <p14:creationId xmlns:p14="http://schemas.microsoft.com/office/powerpoint/2010/main" val="370420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7471-BC1C-A148-AAC6-F6D3E477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EOSC services can help to make data FAIR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2B65D-5A58-154E-8109-BED2B9B9E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Make data discoverable via catalogues</a:t>
            </a:r>
          </a:p>
          <a:p>
            <a:r>
              <a:rPr lang="en-NL" dirty="0"/>
              <a:t>Assign Persistent Identifiers to help gain credit </a:t>
            </a:r>
          </a:p>
          <a:p>
            <a:r>
              <a:rPr lang="en-NL" dirty="0"/>
              <a:t>Link data with papers and software</a:t>
            </a:r>
          </a:p>
          <a:p>
            <a:r>
              <a:rPr lang="en-NL" dirty="0"/>
              <a:t>Improve your citation rates</a:t>
            </a:r>
          </a:p>
        </p:txBody>
      </p:sp>
      <p:pic>
        <p:nvPicPr>
          <p:cNvPr id="1026" name="Picture 2" descr="FAIR-principes - Wikipedia">
            <a:extLst>
              <a:ext uri="{FF2B5EF4-FFF2-40B4-BE49-F238E27FC236}">
                <a16:creationId xmlns:a16="http://schemas.microsoft.com/office/drawing/2014/main" id="{69EC178B-7DF6-2F41-9CAF-BA940D35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7" y="4459995"/>
            <a:ext cx="4148665" cy="14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697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</TotalTime>
  <Words>467</Words>
  <Application>Microsoft Macintosh PowerPoint</Application>
  <PresentationFormat>Widescreen</PresentationFormat>
  <Paragraphs>61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Custom Design</vt:lpstr>
      <vt:lpstr>The role of NRENs in EOSC</vt:lpstr>
      <vt:lpstr>What is EOSC?</vt:lpstr>
      <vt:lpstr>Aims to enable multidisciplinary discovery &amp; use</vt:lpstr>
      <vt:lpstr>How is EOSC governed and implemented</vt:lpstr>
      <vt:lpstr>NRENs are active in the EOSC Association</vt:lpstr>
      <vt:lpstr>NRENs are also implementing EOSC via projects</vt:lpstr>
      <vt:lpstr>Why engage in EOSC via your NREN?</vt:lpstr>
      <vt:lpstr>What’s in EOSC for you as a researcher</vt:lpstr>
      <vt:lpstr>EOSC services can help to make data FAIR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</dc:title>
  <dc:creator>Paul Hasleham</dc:creator>
  <cp:lastModifiedBy>Sarah Jones</cp:lastModifiedBy>
  <cp:revision>203</cp:revision>
  <dcterms:created xsi:type="dcterms:W3CDTF">2019-10-31T10:45:38Z</dcterms:created>
  <dcterms:modified xsi:type="dcterms:W3CDTF">2021-11-01T14:18:50Z</dcterms:modified>
</cp:coreProperties>
</file>